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4C0565-5B0A-5C3A-1E41-6B744AE76E08}" name="Cecile Dudit" initials="CD" userId="S::cdudit@ec44.fr::56a1d318-32a4-45ea-b22c-a929c5e679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EBD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BC46B8-6CAD-41AD-B5A9-106A6B0DF4B7}" v="1" dt="2024-05-12T18:42:00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7" d="100"/>
          <a:sy n="107" d="100"/>
        </p:scale>
        <p:origin x="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Dudit" userId="56a1d318-32a4-45ea-b22c-a929c5e679c3" providerId="ADAL" clId="{0CFFCF43-977D-45AF-A4BF-B604A3D6C7F1}"/>
    <pc:docChg chg="modSld">
      <pc:chgData name="Cecile Dudit" userId="56a1d318-32a4-45ea-b22c-a929c5e679c3" providerId="ADAL" clId="{0CFFCF43-977D-45AF-A4BF-B604A3D6C7F1}" dt="2023-12-05T10:18:05.912" v="21" actId="20577"/>
      <pc:docMkLst>
        <pc:docMk/>
      </pc:docMkLst>
      <pc:sldChg chg="modSp mod delCm">
        <pc:chgData name="Cecile Dudit" userId="56a1d318-32a4-45ea-b22c-a929c5e679c3" providerId="ADAL" clId="{0CFFCF43-977D-45AF-A4BF-B604A3D6C7F1}" dt="2023-12-05T10:18:05.912" v="21" actId="20577"/>
        <pc:sldMkLst>
          <pc:docMk/>
          <pc:sldMk cId="0" sldId="256"/>
        </pc:sldMkLst>
        <pc:spChg chg="mod">
          <ac:chgData name="Cecile Dudit" userId="56a1d318-32a4-45ea-b22c-a929c5e679c3" providerId="ADAL" clId="{0CFFCF43-977D-45AF-A4BF-B604A3D6C7F1}" dt="2023-12-05T10:18:05.912" v="21" actId="20577"/>
          <ac:spMkLst>
            <pc:docMk/>
            <pc:sldMk cId="0" sldId="256"/>
            <ac:spMk id="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ecile Dudit" userId="56a1d318-32a4-45ea-b22c-a929c5e679c3" providerId="ADAL" clId="{0CFFCF43-977D-45AF-A4BF-B604A3D6C7F1}" dt="2023-12-05T10:18:01.424" v="19"/>
              <pc2:cmMkLst xmlns:pc2="http://schemas.microsoft.com/office/powerpoint/2019/9/main/command">
                <pc:docMk/>
                <pc:sldMk cId="0" sldId="256"/>
                <pc2:cmMk id="{5FCEBCD6-61CE-40B8-A57C-3E34CED24211}"/>
              </pc2:cmMkLst>
            </pc226:cmChg>
          </p:ext>
        </pc:extLst>
      </pc:sldChg>
      <pc:sldChg chg="modSp mod addCm">
        <pc:chgData name="Cecile Dudit" userId="56a1d318-32a4-45ea-b22c-a929c5e679c3" providerId="ADAL" clId="{0CFFCF43-977D-45AF-A4BF-B604A3D6C7F1}" dt="2023-12-05T10:17:45.829" v="17" actId="13926"/>
        <pc:sldMkLst>
          <pc:docMk/>
          <pc:sldMk cId="0" sldId="257"/>
        </pc:sldMkLst>
        <pc:spChg chg="mod">
          <ac:chgData name="Cecile Dudit" userId="56a1d318-32a4-45ea-b22c-a929c5e679c3" providerId="ADAL" clId="{0CFFCF43-977D-45AF-A4BF-B604A3D6C7F1}" dt="2023-12-05T10:17:45.829" v="17" actId="13926"/>
          <ac:spMkLst>
            <pc:docMk/>
            <pc:sldMk cId="0" sldId="257"/>
            <ac:spMk id="24" creationId="{7C071CDE-9E79-EF18-9FE7-43F3EC427A1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ecile Dudit" userId="56a1d318-32a4-45ea-b22c-a929c5e679c3" providerId="ADAL" clId="{0CFFCF43-977D-45AF-A4BF-B604A3D6C7F1}" dt="2023-12-05T08:57:05.265" v="4"/>
              <pc2:cmMkLst xmlns:pc2="http://schemas.microsoft.com/office/powerpoint/2019/9/main/command">
                <pc:docMk/>
                <pc:sldMk cId="0" sldId="257"/>
                <pc2:cmMk id="{68AFB1E5-D2EA-4977-9A65-87C76ABD142C}"/>
              </pc2:cmMkLst>
            </pc226:cmChg>
          </p:ext>
        </pc:extLst>
      </pc:sldChg>
      <pc:sldChg chg="modSp mod">
        <pc:chgData name="Cecile Dudit" userId="56a1d318-32a4-45ea-b22c-a929c5e679c3" providerId="ADAL" clId="{0CFFCF43-977D-45AF-A4BF-B604A3D6C7F1}" dt="2023-12-05T10:17:20.426" v="14" actId="6549"/>
        <pc:sldMkLst>
          <pc:docMk/>
          <pc:sldMk cId="0" sldId="258"/>
        </pc:sldMkLst>
        <pc:spChg chg="mod">
          <ac:chgData name="Cecile Dudit" userId="56a1d318-32a4-45ea-b22c-a929c5e679c3" providerId="ADAL" clId="{0CFFCF43-977D-45AF-A4BF-B604A3D6C7F1}" dt="2023-12-05T10:17:20.426" v="14" actId="6549"/>
          <ac:spMkLst>
            <pc:docMk/>
            <pc:sldMk cId="0" sldId="258"/>
            <ac:spMk id="8" creationId="{00000000-0000-0000-0000-000000000000}"/>
          </ac:spMkLst>
        </pc:spChg>
      </pc:sldChg>
      <pc:sldChg chg="modSp mod">
        <pc:chgData name="Cecile Dudit" userId="56a1d318-32a4-45ea-b22c-a929c5e679c3" providerId="ADAL" clId="{0CFFCF43-977D-45AF-A4BF-B604A3D6C7F1}" dt="2023-12-05T10:17:38.081" v="16" actId="13926"/>
        <pc:sldMkLst>
          <pc:docMk/>
          <pc:sldMk cId="0" sldId="259"/>
        </pc:sldMkLst>
        <pc:spChg chg="mod">
          <ac:chgData name="Cecile Dudit" userId="56a1d318-32a4-45ea-b22c-a929c5e679c3" providerId="ADAL" clId="{0CFFCF43-977D-45AF-A4BF-B604A3D6C7F1}" dt="2023-12-05T08:57:38.028" v="11" actId="20577"/>
          <ac:spMkLst>
            <pc:docMk/>
            <pc:sldMk cId="0" sldId="259"/>
            <ac:spMk id="6" creationId="{00000000-0000-0000-0000-000000000000}"/>
          </ac:spMkLst>
        </pc:spChg>
        <pc:spChg chg="mod">
          <ac:chgData name="Cecile Dudit" userId="56a1d318-32a4-45ea-b22c-a929c5e679c3" providerId="ADAL" clId="{0CFFCF43-977D-45AF-A4BF-B604A3D6C7F1}" dt="2023-12-05T10:17:32.056" v="15" actId="13926"/>
          <ac:spMkLst>
            <pc:docMk/>
            <pc:sldMk cId="0" sldId="259"/>
            <ac:spMk id="8" creationId="{00000000-0000-0000-0000-000000000000}"/>
          </ac:spMkLst>
        </pc:spChg>
        <pc:spChg chg="mod">
          <ac:chgData name="Cecile Dudit" userId="56a1d318-32a4-45ea-b22c-a929c5e679c3" providerId="ADAL" clId="{0CFFCF43-977D-45AF-A4BF-B604A3D6C7F1}" dt="2023-12-05T10:17:38.081" v="16" actId="13926"/>
          <ac:spMkLst>
            <pc:docMk/>
            <pc:sldMk cId="0" sldId="259"/>
            <ac:spMk id="10" creationId="{00000000-0000-0000-0000-000000000000}"/>
          </ac:spMkLst>
        </pc:spChg>
      </pc:sldChg>
    </pc:docChg>
  </pc:docChgLst>
  <pc:docChgLst>
    <pc:chgData name="Cecile Dudit" userId="56a1d318-32a4-45ea-b22c-a929c5e679c3" providerId="ADAL" clId="{B9BC46B8-6CAD-41AD-B5A9-106A6B0DF4B7}"/>
    <pc:docChg chg="undo custSel modSld">
      <pc:chgData name="Cecile Dudit" userId="56a1d318-32a4-45ea-b22c-a929c5e679c3" providerId="ADAL" clId="{B9BC46B8-6CAD-41AD-B5A9-106A6B0DF4B7}" dt="2024-05-12T18:48:05.331" v="44"/>
      <pc:docMkLst>
        <pc:docMk/>
      </pc:docMkLst>
      <pc:sldChg chg="addSp delSp modSp mod">
        <pc:chgData name="Cecile Dudit" userId="56a1d318-32a4-45ea-b22c-a929c5e679c3" providerId="ADAL" clId="{B9BC46B8-6CAD-41AD-B5A9-106A6B0DF4B7}" dt="2024-05-12T18:48:05.331" v="44"/>
        <pc:sldMkLst>
          <pc:docMk/>
          <pc:sldMk cId="0" sldId="258"/>
        </pc:sldMkLst>
        <pc:spChg chg="mod">
          <ac:chgData name="Cecile Dudit" userId="56a1d318-32a4-45ea-b22c-a929c5e679c3" providerId="ADAL" clId="{B9BC46B8-6CAD-41AD-B5A9-106A6B0DF4B7}" dt="2024-05-12T18:42:35.864" v="17" actId="14100"/>
          <ac:spMkLst>
            <pc:docMk/>
            <pc:sldMk cId="0" sldId="258"/>
            <ac:spMk id="5" creationId="{52F878D4-4601-0233-BFD3-CB5832EDA66A}"/>
          </ac:spMkLst>
        </pc:spChg>
        <pc:spChg chg="mod">
          <ac:chgData name="Cecile Dudit" userId="56a1d318-32a4-45ea-b22c-a929c5e679c3" providerId="ADAL" clId="{B9BC46B8-6CAD-41AD-B5A9-106A6B0DF4B7}" dt="2024-05-12T18:44:26.837" v="43" actId="123"/>
          <ac:spMkLst>
            <pc:docMk/>
            <pc:sldMk cId="0" sldId="258"/>
            <ac:spMk id="8" creationId="{00000000-0000-0000-0000-000000000000}"/>
          </ac:spMkLst>
        </pc:spChg>
        <pc:spChg chg="add mod">
          <ac:chgData name="Cecile Dudit" userId="56a1d318-32a4-45ea-b22c-a929c5e679c3" providerId="ADAL" clId="{B9BC46B8-6CAD-41AD-B5A9-106A6B0DF4B7}" dt="2024-05-12T18:48:05.331" v="44"/>
          <ac:spMkLst>
            <pc:docMk/>
            <pc:sldMk cId="0" sldId="258"/>
            <ac:spMk id="12" creationId="{59DC48DC-1DC0-34AD-16AD-0745ECD35234}"/>
          </ac:spMkLst>
        </pc:spChg>
        <pc:spChg chg="del mod">
          <ac:chgData name="Cecile Dudit" userId="56a1d318-32a4-45ea-b22c-a929c5e679c3" providerId="ADAL" clId="{B9BC46B8-6CAD-41AD-B5A9-106A6B0DF4B7}" dt="2024-05-12T18:42:53.625" v="19" actId="478"/>
          <ac:spMkLst>
            <pc:docMk/>
            <pc:sldMk cId="0" sldId="258"/>
            <ac:spMk id="14" creationId="{5FD07B9C-EB35-33A5-A672-81FEFE0C74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69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itut-ozanam.org/wp-content/uploads/2024/05/Ecrits_francais_et_maths_CRPE.pd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craimbourg@ec44.fr" TargetMode="External"/><Relationship Id="rId4" Type="http://schemas.openxmlformats.org/officeDocument/2006/relationships/hyperlink" Target="https://www.askabox.fr/repondre.php?s=469428&amp;r=SPdTcefzRTQ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pPr algn="ctr"/>
            <a:endParaRPr lang="fr-FR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831137" y="1968196"/>
            <a:ext cx="8275218" cy="4459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endParaRPr lang="en-US" sz="5249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5896610" y="484108"/>
            <a:ext cx="80451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2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Préparez-vous efficacement à l’oral 1 d’admission du CRPE 2025</a:t>
            </a:r>
            <a:endParaRPr lang="fr-FR" sz="2400" dirty="0"/>
          </a:p>
        </p:txBody>
      </p:sp>
      <p:sp>
        <p:nvSpPr>
          <p:cNvPr id="7" name="Shape 3"/>
          <p:cNvSpPr/>
          <p:nvPr/>
        </p:nvSpPr>
        <p:spPr>
          <a:xfrm>
            <a:off x="6319599" y="6250424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4"/>
          <p:cNvSpPr/>
          <p:nvPr/>
        </p:nvSpPr>
        <p:spPr>
          <a:xfrm>
            <a:off x="6791218" y="6717863"/>
            <a:ext cx="4746661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2"/>
              </a:lnSpc>
              <a:buNone/>
            </a:pPr>
            <a:r>
              <a:rPr lang="en-US" sz="2187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INSTITUT SUPERIEUR OZANAM </a:t>
            </a:r>
          </a:p>
          <a:p>
            <a:pPr marL="0" indent="0" algn="ctr">
              <a:lnSpc>
                <a:spcPts val="3062"/>
              </a:lnSpc>
              <a:buNone/>
            </a:pPr>
            <a:r>
              <a:rPr lang="en-US" sz="2187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ISFEC NANTES</a:t>
            </a:r>
            <a:endParaRPr lang="en-US" sz="2187" dirty="0"/>
          </a:p>
        </p:txBody>
      </p:sp>
      <p:pic>
        <p:nvPicPr>
          <p:cNvPr id="8" name="Image 7" descr="Une image contenant texte, Police, graphisme, Graphique&#10;&#10;Description générée automatiquement">
            <a:extLst>
              <a:ext uri="{FF2B5EF4-FFF2-40B4-BE49-F238E27FC236}">
                <a16:creationId xmlns:a16="http://schemas.microsoft.com/office/drawing/2014/main" id="{A1D94380-6F4A-79D5-4161-AF634950B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627" y="6525145"/>
            <a:ext cx="588400" cy="110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1">
            <a:extLst>
              <a:ext uri="{FF2B5EF4-FFF2-40B4-BE49-F238E27FC236}">
                <a16:creationId xmlns:a16="http://schemas.microsoft.com/office/drawing/2014/main" id="{7EC6238C-3CF5-11B4-DA7D-BA95761949F4}"/>
              </a:ext>
            </a:extLst>
          </p:cNvPr>
          <p:cNvSpPr/>
          <p:nvPr/>
        </p:nvSpPr>
        <p:spPr>
          <a:xfrm>
            <a:off x="6041204" y="1872522"/>
            <a:ext cx="7755996" cy="33105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6561"/>
              </a:lnSpc>
            </a:pP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nis-web"/>
              </a:rPr>
              <a:t>Entraînez-vous pour les épreuves de leçon de français et de mathématiques du CRPE</a:t>
            </a:r>
            <a:r>
              <a:rPr lang="fr-FR" sz="5249" b="1" kern="0" spc="-105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! </a:t>
            </a:r>
            <a:endParaRPr lang="fr-FR" sz="5249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62"/>
            <a:ext cx="14630400" cy="82296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6295"/>
            <a:ext cx="14630400" cy="2744391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044874" y="3436442"/>
            <a:ext cx="493990" cy="49399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 flipH="1">
            <a:off x="1190150" y="3398704"/>
            <a:ext cx="158591" cy="1363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593" dirty="0"/>
          </a:p>
        </p:txBody>
      </p:sp>
      <p:sp>
        <p:nvSpPr>
          <p:cNvPr id="8" name="Text 4"/>
          <p:cNvSpPr/>
          <p:nvPr/>
        </p:nvSpPr>
        <p:spPr>
          <a:xfrm>
            <a:off x="1897161" y="3428762"/>
            <a:ext cx="2411849" cy="6860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fr-FR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OBJECTIFS</a:t>
            </a:r>
            <a:endParaRPr lang="en-US" sz="2161" dirty="0"/>
          </a:p>
        </p:txBody>
      </p:sp>
      <p:sp>
        <p:nvSpPr>
          <p:cNvPr id="9" name="Text 5"/>
          <p:cNvSpPr/>
          <p:nvPr/>
        </p:nvSpPr>
        <p:spPr>
          <a:xfrm>
            <a:off x="662206" y="4114800"/>
            <a:ext cx="3918028" cy="25367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0">
              <a:lnSpc>
                <a:spcPct val="107000"/>
              </a:lnSpc>
            </a:pPr>
            <a:r>
              <a:rPr lang="fr-FR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Connaître les spécificités de l’épreuve en prenant en compte :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le sujet 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le dossier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les liens avec les textes officiels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l’oral qui en découle : présentation et entretien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Construire et présenter une séance en mathématiques et en français.</a:t>
            </a:r>
          </a:p>
        </p:txBody>
      </p:sp>
      <p:sp>
        <p:nvSpPr>
          <p:cNvPr id="10" name="Shape 6"/>
          <p:cNvSpPr/>
          <p:nvPr/>
        </p:nvSpPr>
        <p:spPr>
          <a:xfrm>
            <a:off x="4331787" y="3518833"/>
            <a:ext cx="493990" cy="49399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7"/>
          <p:cNvSpPr/>
          <p:nvPr/>
        </p:nvSpPr>
        <p:spPr>
          <a:xfrm>
            <a:off x="4526891" y="3560028"/>
            <a:ext cx="176332" cy="4115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593" dirty="0"/>
          </a:p>
        </p:txBody>
      </p:sp>
      <p:sp>
        <p:nvSpPr>
          <p:cNvPr id="12" name="Text 8"/>
          <p:cNvSpPr/>
          <p:nvPr/>
        </p:nvSpPr>
        <p:spPr>
          <a:xfrm>
            <a:off x="5393782" y="3534921"/>
            <a:ext cx="2268974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DUREE</a:t>
            </a:r>
            <a:endParaRPr lang="en-US" sz="2161" dirty="0"/>
          </a:p>
        </p:txBody>
      </p:sp>
      <p:sp>
        <p:nvSpPr>
          <p:cNvPr id="13" name="Text 9"/>
          <p:cNvSpPr/>
          <p:nvPr/>
        </p:nvSpPr>
        <p:spPr>
          <a:xfrm>
            <a:off x="5353913" y="4196264"/>
            <a:ext cx="905345" cy="13030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15 h 00</a:t>
            </a:r>
            <a:endParaRPr lang="en-US" sz="1729" dirty="0"/>
          </a:p>
        </p:txBody>
      </p:sp>
      <p:sp>
        <p:nvSpPr>
          <p:cNvPr id="14" name="Shape 10"/>
          <p:cNvSpPr/>
          <p:nvPr/>
        </p:nvSpPr>
        <p:spPr>
          <a:xfrm>
            <a:off x="6803175" y="3510852"/>
            <a:ext cx="493990" cy="49399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 11"/>
          <p:cNvSpPr/>
          <p:nvPr/>
        </p:nvSpPr>
        <p:spPr>
          <a:xfrm>
            <a:off x="6894522" y="3534921"/>
            <a:ext cx="276021" cy="4939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593" dirty="0"/>
          </a:p>
        </p:txBody>
      </p:sp>
      <p:sp>
        <p:nvSpPr>
          <p:cNvPr id="16" name="Text 12"/>
          <p:cNvSpPr/>
          <p:nvPr/>
        </p:nvSpPr>
        <p:spPr>
          <a:xfrm>
            <a:off x="7806243" y="3510226"/>
            <a:ext cx="2411849" cy="6860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TARIF </a:t>
            </a:r>
            <a:endParaRPr lang="en-US" sz="2161" dirty="0"/>
          </a:p>
        </p:txBody>
      </p:sp>
      <p:sp>
        <p:nvSpPr>
          <p:cNvPr id="17" name="Text 13"/>
          <p:cNvSpPr/>
          <p:nvPr/>
        </p:nvSpPr>
        <p:spPr>
          <a:xfrm>
            <a:off x="9810869" y="5692854"/>
            <a:ext cx="2411849" cy="1053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endParaRPr lang="en-US" sz="1729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9589956-90DE-01C3-CCD2-485487FCF893}"/>
              </a:ext>
            </a:extLst>
          </p:cNvPr>
          <p:cNvSpPr/>
          <p:nvPr/>
        </p:nvSpPr>
        <p:spPr>
          <a:xfrm rot="20878707">
            <a:off x="654491" y="796753"/>
            <a:ext cx="6960892" cy="1187834"/>
          </a:xfrm>
          <a:prstGeom prst="roundRect">
            <a:avLst/>
          </a:prstGeom>
          <a:noFill/>
          <a:ln w="349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 formateurs expérimentés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r-F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 session en petit groupe qui permet l’accompagnement de chacun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9">
            <a:extLst>
              <a:ext uri="{FF2B5EF4-FFF2-40B4-BE49-F238E27FC236}">
                <a16:creationId xmlns:a16="http://schemas.microsoft.com/office/drawing/2014/main" id="{B6100C37-8FE6-62DF-3DE4-D27B6C3DB1DD}"/>
              </a:ext>
            </a:extLst>
          </p:cNvPr>
          <p:cNvSpPr/>
          <p:nvPr/>
        </p:nvSpPr>
        <p:spPr>
          <a:xfrm>
            <a:off x="9591318" y="5512287"/>
            <a:ext cx="2411849" cy="1404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endParaRPr lang="en-US" sz="1729" dirty="0"/>
          </a:p>
        </p:txBody>
      </p:sp>
      <p:sp>
        <p:nvSpPr>
          <p:cNvPr id="24" name="Text 9">
            <a:extLst>
              <a:ext uri="{FF2B5EF4-FFF2-40B4-BE49-F238E27FC236}">
                <a16:creationId xmlns:a16="http://schemas.microsoft.com/office/drawing/2014/main" id="{7C071CDE-9E79-EF18-9FE7-43F3EC427A16}"/>
              </a:ext>
            </a:extLst>
          </p:cNvPr>
          <p:cNvSpPr/>
          <p:nvPr/>
        </p:nvSpPr>
        <p:spPr>
          <a:xfrm>
            <a:off x="7540530" y="3920330"/>
            <a:ext cx="2943273" cy="2248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fr-FR" sz="1729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202,50 € / participant </a:t>
            </a:r>
          </a:p>
          <a:p>
            <a:pPr marL="0" indent="0">
              <a:lnSpc>
                <a:spcPts val="2766"/>
              </a:lnSpc>
              <a:buNone/>
            </a:pPr>
            <a:r>
              <a:rPr lang="fr-FR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 lien pour le paiement sera transmis au moment de la confirmation de l’inscription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FD09212-D0C3-B8DB-83F6-108A0DC27DC3}"/>
              </a:ext>
            </a:extLst>
          </p:cNvPr>
          <p:cNvSpPr txBox="1"/>
          <p:nvPr/>
        </p:nvSpPr>
        <p:spPr>
          <a:xfrm>
            <a:off x="10664861" y="3998950"/>
            <a:ext cx="3389094" cy="2764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Cette formation s'adresse aux personnes souhaitant se présenter au Concours de Recrutement de Professeurs des Écoles (CRPE) et qui ont besoin d'une préparation efficace.</a:t>
            </a:r>
          </a:p>
          <a:p>
            <a:r>
              <a:rPr lang="fr-FR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Les participants doivent satisfaire aux exigences pour s’inscrire au CRPE. </a:t>
            </a:r>
          </a:p>
          <a:p>
            <a:endParaRPr lang="fr-FR" dirty="0"/>
          </a:p>
        </p:txBody>
      </p:sp>
      <p:sp>
        <p:nvSpPr>
          <p:cNvPr id="26" name="Shape 6">
            <a:extLst>
              <a:ext uri="{FF2B5EF4-FFF2-40B4-BE49-F238E27FC236}">
                <a16:creationId xmlns:a16="http://schemas.microsoft.com/office/drawing/2014/main" id="{F9BD4B97-7E5F-86F8-5626-4F3E414B6596}"/>
              </a:ext>
            </a:extLst>
          </p:cNvPr>
          <p:cNvSpPr/>
          <p:nvPr/>
        </p:nvSpPr>
        <p:spPr>
          <a:xfrm>
            <a:off x="10727168" y="3424335"/>
            <a:ext cx="493990" cy="49399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 11">
            <a:extLst>
              <a:ext uri="{FF2B5EF4-FFF2-40B4-BE49-F238E27FC236}">
                <a16:creationId xmlns:a16="http://schemas.microsoft.com/office/drawing/2014/main" id="{4100916B-A265-CCE5-AB8A-49BF8411E522}"/>
              </a:ext>
            </a:extLst>
          </p:cNvPr>
          <p:cNvSpPr/>
          <p:nvPr/>
        </p:nvSpPr>
        <p:spPr>
          <a:xfrm>
            <a:off x="10814207" y="3398704"/>
            <a:ext cx="276021" cy="4939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4</a:t>
            </a:r>
            <a:endParaRPr lang="en-US" sz="2593" dirty="0"/>
          </a:p>
        </p:txBody>
      </p:sp>
      <p:sp>
        <p:nvSpPr>
          <p:cNvPr id="28" name="Text 12">
            <a:extLst>
              <a:ext uri="{FF2B5EF4-FFF2-40B4-BE49-F238E27FC236}">
                <a16:creationId xmlns:a16="http://schemas.microsoft.com/office/drawing/2014/main" id="{F814234A-D198-3B62-C039-F4C68A11B94F}"/>
              </a:ext>
            </a:extLst>
          </p:cNvPr>
          <p:cNvSpPr/>
          <p:nvPr/>
        </p:nvSpPr>
        <p:spPr>
          <a:xfrm>
            <a:off x="11499364" y="3352018"/>
            <a:ext cx="2411849" cy="6860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POUR QUI ? </a:t>
            </a:r>
          </a:p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PRE REQUIS ?</a:t>
            </a:r>
            <a:endParaRPr lang="en-US" sz="2161" dirty="0"/>
          </a:p>
        </p:txBody>
      </p:sp>
      <p:sp>
        <p:nvSpPr>
          <p:cNvPr id="29" name="Shape 10">
            <a:extLst>
              <a:ext uri="{FF2B5EF4-FFF2-40B4-BE49-F238E27FC236}">
                <a16:creationId xmlns:a16="http://schemas.microsoft.com/office/drawing/2014/main" id="{6757F710-0F21-8C2D-7C11-717874366323}"/>
              </a:ext>
            </a:extLst>
          </p:cNvPr>
          <p:cNvSpPr/>
          <p:nvPr/>
        </p:nvSpPr>
        <p:spPr>
          <a:xfrm>
            <a:off x="4806863" y="6423234"/>
            <a:ext cx="555043" cy="493989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Shape 10">
            <a:extLst>
              <a:ext uri="{FF2B5EF4-FFF2-40B4-BE49-F238E27FC236}">
                <a16:creationId xmlns:a16="http://schemas.microsoft.com/office/drawing/2014/main" id="{D6727CA0-A1F9-F195-5825-96349CD3E93E}"/>
              </a:ext>
            </a:extLst>
          </p:cNvPr>
          <p:cNvSpPr/>
          <p:nvPr/>
        </p:nvSpPr>
        <p:spPr>
          <a:xfrm>
            <a:off x="7266091" y="6423235"/>
            <a:ext cx="493990" cy="49399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 11">
            <a:extLst>
              <a:ext uri="{FF2B5EF4-FFF2-40B4-BE49-F238E27FC236}">
                <a16:creationId xmlns:a16="http://schemas.microsoft.com/office/drawing/2014/main" id="{55F1D736-7D43-E07D-C94B-A78570044EA8}"/>
              </a:ext>
            </a:extLst>
          </p:cNvPr>
          <p:cNvSpPr/>
          <p:nvPr/>
        </p:nvSpPr>
        <p:spPr>
          <a:xfrm>
            <a:off x="4996008" y="6437261"/>
            <a:ext cx="276021" cy="4939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5</a:t>
            </a:r>
            <a:endParaRPr lang="en-US" sz="2593" dirty="0"/>
          </a:p>
        </p:txBody>
      </p:sp>
      <p:sp>
        <p:nvSpPr>
          <p:cNvPr id="32" name="Text 11">
            <a:extLst>
              <a:ext uri="{FF2B5EF4-FFF2-40B4-BE49-F238E27FC236}">
                <a16:creationId xmlns:a16="http://schemas.microsoft.com/office/drawing/2014/main" id="{615ACB2B-B0F9-AFBF-8DEB-858F4506EC09}"/>
              </a:ext>
            </a:extLst>
          </p:cNvPr>
          <p:cNvSpPr/>
          <p:nvPr/>
        </p:nvSpPr>
        <p:spPr>
          <a:xfrm>
            <a:off x="7386735" y="6423235"/>
            <a:ext cx="276021" cy="4939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6</a:t>
            </a:r>
            <a:endParaRPr lang="en-US" sz="2593" dirty="0"/>
          </a:p>
        </p:txBody>
      </p:sp>
      <p:sp>
        <p:nvSpPr>
          <p:cNvPr id="33" name="Text 8">
            <a:extLst>
              <a:ext uri="{FF2B5EF4-FFF2-40B4-BE49-F238E27FC236}">
                <a16:creationId xmlns:a16="http://schemas.microsoft.com/office/drawing/2014/main" id="{40643988-9CA8-749B-C83E-185338CD4042}"/>
              </a:ext>
            </a:extLst>
          </p:cNvPr>
          <p:cNvSpPr/>
          <p:nvPr/>
        </p:nvSpPr>
        <p:spPr>
          <a:xfrm>
            <a:off x="5511109" y="6480036"/>
            <a:ext cx="2268974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EFFECTIF</a:t>
            </a:r>
            <a:endParaRPr lang="en-US" sz="2161" dirty="0"/>
          </a:p>
        </p:txBody>
      </p:sp>
      <p:sp>
        <p:nvSpPr>
          <p:cNvPr id="34" name="Text 8">
            <a:extLst>
              <a:ext uri="{FF2B5EF4-FFF2-40B4-BE49-F238E27FC236}">
                <a16:creationId xmlns:a16="http://schemas.microsoft.com/office/drawing/2014/main" id="{226C3378-8152-ABF6-44F5-F70A2BF6255E}"/>
              </a:ext>
            </a:extLst>
          </p:cNvPr>
          <p:cNvSpPr/>
          <p:nvPr/>
        </p:nvSpPr>
        <p:spPr>
          <a:xfrm>
            <a:off x="7876564" y="6487374"/>
            <a:ext cx="2268974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MATERIEL</a:t>
            </a:r>
            <a:endParaRPr lang="en-US" sz="2161" dirty="0"/>
          </a:p>
        </p:txBody>
      </p:sp>
      <p:sp>
        <p:nvSpPr>
          <p:cNvPr id="35" name="Shape 10">
            <a:extLst>
              <a:ext uri="{FF2B5EF4-FFF2-40B4-BE49-F238E27FC236}">
                <a16:creationId xmlns:a16="http://schemas.microsoft.com/office/drawing/2014/main" id="{B0EC8C54-9C9C-1D04-812B-BE0B122AD213}"/>
              </a:ext>
            </a:extLst>
          </p:cNvPr>
          <p:cNvSpPr/>
          <p:nvPr/>
        </p:nvSpPr>
        <p:spPr>
          <a:xfrm>
            <a:off x="9813779" y="6487374"/>
            <a:ext cx="555043" cy="493989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 11">
            <a:extLst>
              <a:ext uri="{FF2B5EF4-FFF2-40B4-BE49-F238E27FC236}">
                <a16:creationId xmlns:a16="http://schemas.microsoft.com/office/drawing/2014/main" id="{6E4FC3DC-3743-B8F8-E501-8D3558C0BD5B}"/>
              </a:ext>
            </a:extLst>
          </p:cNvPr>
          <p:cNvSpPr/>
          <p:nvPr/>
        </p:nvSpPr>
        <p:spPr>
          <a:xfrm>
            <a:off x="9965998" y="6499562"/>
            <a:ext cx="276021" cy="4939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7</a:t>
            </a:r>
            <a:endParaRPr lang="en-US" sz="2593" dirty="0"/>
          </a:p>
        </p:txBody>
      </p:sp>
      <p:sp>
        <p:nvSpPr>
          <p:cNvPr id="38" name="Text 8">
            <a:extLst>
              <a:ext uri="{FF2B5EF4-FFF2-40B4-BE49-F238E27FC236}">
                <a16:creationId xmlns:a16="http://schemas.microsoft.com/office/drawing/2014/main" id="{C5EEDCAD-5441-7604-26BA-EBBB17D8A0C0}"/>
              </a:ext>
            </a:extLst>
          </p:cNvPr>
          <p:cNvSpPr/>
          <p:nvPr/>
        </p:nvSpPr>
        <p:spPr>
          <a:xfrm>
            <a:off x="10595976" y="6512745"/>
            <a:ext cx="2268974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LIEU</a:t>
            </a:r>
            <a:endParaRPr lang="en-US" sz="2161" dirty="0"/>
          </a:p>
        </p:txBody>
      </p:sp>
      <p:sp>
        <p:nvSpPr>
          <p:cNvPr id="39" name="Text 9">
            <a:extLst>
              <a:ext uri="{FF2B5EF4-FFF2-40B4-BE49-F238E27FC236}">
                <a16:creationId xmlns:a16="http://schemas.microsoft.com/office/drawing/2014/main" id="{B0927B25-FEA4-48BE-C0DC-EE55C8BA9EBC}"/>
              </a:ext>
            </a:extLst>
          </p:cNvPr>
          <p:cNvSpPr/>
          <p:nvPr/>
        </p:nvSpPr>
        <p:spPr>
          <a:xfrm>
            <a:off x="5511109" y="7003198"/>
            <a:ext cx="1334786" cy="7557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Mini : 10</a:t>
            </a:r>
          </a:p>
          <a:p>
            <a:pPr marL="0" indent="0">
              <a:lnSpc>
                <a:spcPts val="2766"/>
              </a:lnSpc>
              <a:buNone/>
            </a:pP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Max: 15</a:t>
            </a:r>
            <a:endParaRPr lang="en-US" sz="1729" dirty="0"/>
          </a:p>
        </p:txBody>
      </p:sp>
      <p:sp>
        <p:nvSpPr>
          <p:cNvPr id="40" name="Text 9">
            <a:extLst>
              <a:ext uri="{FF2B5EF4-FFF2-40B4-BE49-F238E27FC236}">
                <a16:creationId xmlns:a16="http://schemas.microsoft.com/office/drawing/2014/main" id="{85154C37-59C0-900D-A2D4-C4AD46E48B2C}"/>
              </a:ext>
            </a:extLst>
          </p:cNvPr>
          <p:cNvSpPr/>
          <p:nvPr/>
        </p:nvSpPr>
        <p:spPr>
          <a:xfrm>
            <a:off x="7854479" y="7079580"/>
            <a:ext cx="1693324" cy="814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Ordinateur / </a:t>
            </a:r>
            <a:r>
              <a:rPr lang="en-US" sz="1729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Tablette</a:t>
            </a:r>
            <a:endParaRPr lang="en-US" sz="1729" dirty="0"/>
          </a:p>
        </p:txBody>
      </p:sp>
      <p:sp>
        <p:nvSpPr>
          <p:cNvPr id="41" name="Text 9">
            <a:extLst>
              <a:ext uri="{FF2B5EF4-FFF2-40B4-BE49-F238E27FC236}">
                <a16:creationId xmlns:a16="http://schemas.microsoft.com/office/drawing/2014/main" id="{4C4C7375-D209-9914-9782-A6449374377D}"/>
              </a:ext>
            </a:extLst>
          </p:cNvPr>
          <p:cNvSpPr/>
          <p:nvPr/>
        </p:nvSpPr>
        <p:spPr>
          <a:xfrm>
            <a:off x="10602803" y="7168590"/>
            <a:ext cx="1591485" cy="5615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À </a:t>
            </a:r>
            <a:r>
              <a:rPr lang="en-US" sz="1729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l’ISO</a:t>
            </a: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 à Nantes</a:t>
            </a:r>
            <a:endParaRPr lang="en-US" sz="1729" dirty="0"/>
          </a:p>
        </p:txBody>
      </p:sp>
      <p:pic>
        <p:nvPicPr>
          <p:cNvPr id="3" name="Image 2" descr="Une image contenant texte, Police, graphisme, Graphique&#10;&#10;Description générée automatiquement">
            <a:extLst>
              <a:ext uri="{FF2B5EF4-FFF2-40B4-BE49-F238E27FC236}">
                <a16:creationId xmlns:a16="http://schemas.microsoft.com/office/drawing/2014/main" id="{8CFBFF7D-6B91-B6B7-7B33-041892E4D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627" y="6525145"/>
            <a:ext cx="588400" cy="110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905766" y="3591247"/>
            <a:ext cx="5151238" cy="3584327"/>
          </a:xfrm>
          <a:prstGeom prst="roundRect">
            <a:avLst>
              <a:gd name="adj" fmla="val 5707"/>
            </a:avLst>
          </a:prstGeom>
          <a:solidFill>
            <a:srgbClr val="A9D18E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3"/>
          <p:cNvSpPr/>
          <p:nvPr/>
        </p:nvSpPr>
        <p:spPr>
          <a:xfrm>
            <a:off x="942629" y="38412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fr-FR" sz="2400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Descriptif </a:t>
            </a:r>
          </a:p>
        </p:txBody>
      </p:sp>
      <p:sp>
        <p:nvSpPr>
          <p:cNvPr id="8" name="Text 4"/>
          <p:cNvSpPr/>
          <p:nvPr/>
        </p:nvSpPr>
        <p:spPr>
          <a:xfrm>
            <a:off x="972692" y="4303222"/>
            <a:ext cx="4937454" cy="26205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fr-FR" kern="0" spc="-35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La formation "Préparation CRPE" est conçue pour préparer les candidats au Concours de Recrutement de Professeurs des Écoles (CRPE). Elle vise à fournir aux participants les connaissances et les compétences nécessaires pour réussir l’épreuve orale de français et de mathématiques (épreuve de leçon). </a:t>
            </a:r>
          </a:p>
        </p:txBody>
      </p:sp>
      <p:sp>
        <p:nvSpPr>
          <p:cNvPr id="9" name="Shape 5"/>
          <p:cNvSpPr/>
          <p:nvPr/>
        </p:nvSpPr>
        <p:spPr>
          <a:xfrm>
            <a:off x="7212458" y="3870801"/>
            <a:ext cx="5815173" cy="3156723"/>
          </a:xfrm>
          <a:prstGeom prst="roundRect">
            <a:avLst>
              <a:gd name="adj" fmla="val 5707"/>
            </a:avLst>
          </a:prstGeom>
          <a:solidFill>
            <a:srgbClr val="A9D18E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>
              <a:lnSpc>
                <a:spcPts val="2800"/>
              </a:lnSpc>
            </a:pPr>
            <a:r>
              <a:rPr lang="fr-FR" dirty="0"/>
              <a:t>Vous identifierez les différents attendus de l’épreuve et les différents points de vigilance. </a:t>
            </a:r>
          </a:p>
          <a:p>
            <a:pPr>
              <a:lnSpc>
                <a:spcPts val="2800"/>
              </a:lnSpc>
            </a:pPr>
            <a:r>
              <a:rPr lang="fr-FR" dirty="0"/>
              <a:t>Vous travaillerez sur des sujets dans le but de construire une séance au regard des spécificités de l’épreuve et des textes officiels, en mathématiques et en français.</a:t>
            </a:r>
          </a:p>
        </p:txBody>
      </p:sp>
      <p:sp>
        <p:nvSpPr>
          <p:cNvPr id="10" name="Text 6"/>
          <p:cNvSpPr/>
          <p:nvPr/>
        </p:nvSpPr>
        <p:spPr>
          <a:xfrm>
            <a:off x="7315200" y="3870801"/>
            <a:ext cx="47528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fr-FR" sz="2400" b="1" kern="0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Ce que vous ferez durant cette formation</a:t>
            </a: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52F878D4-4601-0233-BFD3-CB5832EDA66A}"/>
              </a:ext>
            </a:extLst>
          </p:cNvPr>
          <p:cNvSpPr/>
          <p:nvPr/>
        </p:nvSpPr>
        <p:spPr>
          <a:xfrm>
            <a:off x="905766" y="1288554"/>
            <a:ext cx="5151238" cy="1248667"/>
          </a:xfrm>
          <a:prstGeom prst="roundRect">
            <a:avLst>
              <a:gd name="adj" fmla="val 5707"/>
            </a:avLst>
          </a:prstGeom>
          <a:solidFill>
            <a:srgbClr val="A9D18E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r>
              <a:rPr lang="fr-FR" dirty="0"/>
              <a:t>FORMATEURS : </a:t>
            </a:r>
          </a:p>
          <a:p>
            <a:r>
              <a:rPr lang="fr-FR" dirty="0"/>
              <a:t>C.CHARLOT: formatrice de l’ISFEC en  français  C.BOURRIAU : formatrice de l’ISFEC en  mathématiques</a:t>
            </a:r>
          </a:p>
        </p:txBody>
      </p:sp>
      <p:pic>
        <p:nvPicPr>
          <p:cNvPr id="11" name="Image 10" descr="Une image contenant texte, Police, graphisme, Graphique&#10;&#10;Description générée automatiquement">
            <a:extLst>
              <a:ext uri="{FF2B5EF4-FFF2-40B4-BE49-F238E27FC236}">
                <a16:creationId xmlns:a16="http://schemas.microsoft.com/office/drawing/2014/main" id="{F725CBB4-1781-7EBD-D818-3EE72DA58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627" y="6525145"/>
            <a:ext cx="588400" cy="110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2">
            <a:extLst>
              <a:ext uri="{FF2B5EF4-FFF2-40B4-BE49-F238E27FC236}">
                <a16:creationId xmlns:a16="http://schemas.microsoft.com/office/drawing/2014/main" id="{59DC48DC-1DC0-34AD-16AD-0745ECD35234}"/>
              </a:ext>
            </a:extLst>
          </p:cNvPr>
          <p:cNvSpPr/>
          <p:nvPr/>
        </p:nvSpPr>
        <p:spPr>
          <a:xfrm>
            <a:off x="7210239" y="1288554"/>
            <a:ext cx="5817392" cy="1248667"/>
          </a:xfrm>
          <a:prstGeom prst="roundRect">
            <a:avLst>
              <a:gd name="adj" fmla="val 5707"/>
            </a:avLst>
          </a:prstGeom>
          <a:solidFill>
            <a:srgbClr val="A9D18E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r>
              <a:rPr lang="fr-FR" dirty="0"/>
              <a:t>Programme détaillé : </a:t>
            </a:r>
            <a:r>
              <a:rPr lang="fr-FR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EPREUVES LEÇON FRANCAIS MATHS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41709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4" name="Text 1"/>
          <p:cNvSpPr/>
          <p:nvPr/>
        </p:nvSpPr>
        <p:spPr>
          <a:xfrm>
            <a:off x="1980399" y="1259481"/>
            <a:ext cx="601289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latin typeface="adonis-web" pitchFamily="34" charset="0"/>
                <a:ea typeface="adonis-web" pitchFamily="34" charset="-122"/>
                <a:cs typeface="adonis-web" pitchFamily="34" charset="-120"/>
              </a:rPr>
              <a:t>Le processus d'inscription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1980399" y="2509281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1. Candidature en ligne</a:t>
            </a:r>
            <a:endParaRPr lang="en-US" sz="2624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998376" y="3564412"/>
            <a:ext cx="3367669" cy="15138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Remplissez le formulaire d'inscription sur le lien suivant : </a:t>
            </a:r>
            <a:r>
              <a:rPr lang="fr-FR" sz="1400" b="0" i="0" dirty="0">
                <a:effectLst/>
                <a:latin typeface="Open Sans" panose="020B0606030504020204" pitchFamily="34" charset="0"/>
                <a:hlinkClick r:id="rId4"/>
              </a:rPr>
              <a:t>lien inscription épreuves leçon français et maths</a:t>
            </a:r>
            <a:endParaRPr lang="fr-FR" sz="1750" dirty="0"/>
          </a:p>
        </p:txBody>
      </p:sp>
      <p:sp>
        <p:nvSpPr>
          <p:cNvPr id="7" name="Text 4"/>
          <p:cNvSpPr/>
          <p:nvPr/>
        </p:nvSpPr>
        <p:spPr>
          <a:xfrm>
            <a:off x="5479408" y="2509281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2. Une </a:t>
            </a:r>
            <a:r>
              <a:rPr lang="fr-FR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réponse</a:t>
            </a:r>
            <a:r>
              <a:rPr lang="en-US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endParaRPr lang="en-US" sz="2624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5479408" y="3564412"/>
            <a:ext cx="2949416" cy="16628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Vous recevrez la confirmation de votre inscription au regard des places disponibles avec un lien pour le règlement.</a:t>
            </a:r>
            <a:endParaRPr lang="fr-FR" sz="1750" dirty="0"/>
          </a:p>
        </p:txBody>
      </p:sp>
      <p:sp>
        <p:nvSpPr>
          <p:cNvPr id="9" name="Text 6"/>
          <p:cNvSpPr/>
          <p:nvPr/>
        </p:nvSpPr>
        <p:spPr>
          <a:xfrm>
            <a:off x="8978416" y="2509281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3. Un </a:t>
            </a:r>
            <a:r>
              <a:rPr lang="fr-FR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règlement</a:t>
            </a:r>
            <a:endParaRPr lang="fr-FR" sz="2624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8978416" y="3564412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Votre place sera réservée lors du paiement en ligne. </a:t>
            </a:r>
            <a:endParaRPr lang="fr-FR" sz="1750" dirty="0"/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89913131-BE92-5CF7-3F16-5B28E7A01731}"/>
              </a:ext>
            </a:extLst>
          </p:cNvPr>
          <p:cNvSpPr/>
          <p:nvPr/>
        </p:nvSpPr>
        <p:spPr>
          <a:xfrm>
            <a:off x="2016706" y="5568950"/>
            <a:ext cx="6961710" cy="12779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Adaptation de la formation aux personnes en situation de handicap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kern="0" spc="-35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</a:endParaRPr>
          </a:p>
          <a:p>
            <a:r>
              <a:rPr lang="fr-FR" sz="1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Nous mettons en place les moyens nécessaires pour adapter la formation aux personnes en situation de handicap, en fonction de leurs besoins spécifiques. Nous vous invitons à nous contacter pour discuter des modalités d'adaptation</a:t>
            </a:r>
            <a:r>
              <a:rPr lang="fr-FR" sz="1400" kern="0" spc="-35" dirty="0">
                <a:solidFill>
                  <a:srgbClr val="000000"/>
                </a:solidFill>
                <a:latin typeface="Times New Roman" panose="02020603050405020304" pitchFamily="18" charset="0"/>
                <a:ea typeface="Source Sans Pro" pitchFamily="34" charset="-122"/>
              </a:rPr>
              <a:t>: </a:t>
            </a:r>
            <a:r>
              <a:rPr lang="fr-FR" sz="1400" kern="0" spc="-35" dirty="0">
                <a:solidFill>
                  <a:srgbClr val="000000"/>
                </a:solidFill>
                <a:latin typeface="Times New Roman" panose="02020603050405020304" pitchFamily="18" charset="0"/>
                <a:ea typeface="Source Sans Pro" pitchFamily="34" charset="-122"/>
                <a:hlinkClick r:id="rId5"/>
              </a:rPr>
              <a:t>craimbourg@ec44.fr</a:t>
            </a:r>
            <a:r>
              <a:rPr lang="fr-FR" sz="1400" kern="0" spc="-35" dirty="0">
                <a:solidFill>
                  <a:srgbClr val="000000"/>
                </a:solidFill>
                <a:latin typeface="Times New Roman" panose="02020603050405020304" pitchFamily="18" charset="0"/>
                <a:ea typeface="Source Sans Pro" pitchFamily="34" charset="-122"/>
              </a:rPr>
              <a:t>. 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 10" descr="Une image contenant texte, Police, graphisme, Graphique&#10;&#10;Description générée automatiquement">
            <a:extLst>
              <a:ext uri="{FF2B5EF4-FFF2-40B4-BE49-F238E27FC236}">
                <a16:creationId xmlns:a16="http://schemas.microsoft.com/office/drawing/2014/main" id="{49AACD61-63CA-5375-3818-244D7C37B8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627" y="6525145"/>
            <a:ext cx="588400" cy="110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416</Words>
  <Application>Microsoft Macintosh PowerPoint</Application>
  <PresentationFormat>Personnalisé</PresentationFormat>
  <Paragraphs>61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adonis-web</vt:lpstr>
      <vt:lpstr>Aptos</vt:lpstr>
      <vt:lpstr>Arial</vt:lpstr>
      <vt:lpstr>Calibri</vt:lpstr>
      <vt:lpstr>Open Sans</vt:lpstr>
      <vt:lpstr>Source Sans Pro</vt:lpstr>
      <vt:lpstr>Symbol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Margot BRETHOME</cp:lastModifiedBy>
  <cp:revision>29</cp:revision>
  <dcterms:created xsi:type="dcterms:W3CDTF">2023-12-01T15:34:02Z</dcterms:created>
  <dcterms:modified xsi:type="dcterms:W3CDTF">2024-05-28T13:38:52Z</dcterms:modified>
</cp:coreProperties>
</file>