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4C0565-5B0A-5C3A-1E41-6B744AE76E08}" name="Cecile Dudit" initials="CD" userId="S::cdudit@ec44.fr::56a1d318-32a4-45ea-b22c-a929c5e679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99CCFF"/>
    <a:srgbClr val="6699FF"/>
    <a:srgbClr val="EBD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693F1-1953-4853-BABF-ACCB4DC94D66}" v="1" dt="2024-05-12T18:45:06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Dudit" userId="56a1d318-32a4-45ea-b22c-a929c5e679c3" providerId="ADAL" clId="{EDE816D2-E503-4B49-BC7B-EA60748BBF91}"/>
    <pc:docChg chg="custSel modSld">
      <pc:chgData name="Cecile Dudit" userId="56a1d318-32a4-45ea-b22c-a929c5e679c3" providerId="ADAL" clId="{EDE816D2-E503-4B49-BC7B-EA60748BBF91}" dt="2023-12-05T10:18:18.650" v="103" actId="20577"/>
      <pc:docMkLst>
        <pc:docMk/>
      </pc:docMkLst>
      <pc:sldChg chg="addSp delSp modSp mod delCm">
        <pc:chgData name="Cecile Dudit" userId="56a1d318-32a4-45ea-b22c-a929c5e679c3" providerId="ADAL" clId="{EDE816D2-E503-4B49-BC7B-EA60748BBF91}" dt="2023-12-05T10:18:18.650" v="103" actId="20577"/>
        <pc:sldMkLst>
          <pc:docMk/>
          <pc:sldMk cId="0" sldId="256"/>
        </pc:sldMkLst>
        <pc:spChg chg="del">
          <ac:chgData name="Cecile Dudit" userId="56a1d318-32a4-45ea-b22c-a929c5e679c3" providerId="ADAL" clId="{EDE816D2-E503-4B49-BC7B-EA60748BBF91}" dt="2023-12-05T08:59:38.471" v="65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Cecile Dudit" userId="56a1d318-32a4-45ea-b22c-a929c5e679c3" providerId="ADAL" clId="{EDE816D2-E503-4B49-BC7B-EA60748BBF91}" dt="2023-12-05T10:18:18.650" v="103" actId="20577"/>
          <ac:spMkLst>
            <pc:docMk/>
            <pc:sldMk cId="0" sldId="256"/>
            <ac:spMk id="6" creationId="{00000000-0000-0000-0000-000000000000}"/>
          </ac:spMkLst>
        </pc:spChg>
        <pc:spChg chg="add mod">
          <ac:chgData name="Cecile Dudit" userId="56a1d318-32a4-45ea-b22c-a929c5e679c3" providerId="ADAL" clId="{EDE816D2-E503-4B49-BC7B-EA60748BBF91}" dt="2023-12-05T09:00:10.165" v="70" actId="2711"/>
          <ac:spMkLst>
            <pc:docMk/>
            <pc:sldMk cId="0" sldId="256"/>
            <ac:spMk id="8" creationId="{75061248-CB35-85FC-FDAB-AA3F52CEDA4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ecile Dudit" userId="56a1d318-32a4-45ea-b22c-a929c5e679c3" providerId="ADAL" clId="{EDE816D2-E503-4B49-BC7B-EA60748BBF91}" dt="2023-12-05T10:10:12.862" v="71"/>
              <pc2:cmMkLst xmlns:pc2="http://schemas.microsoft.com/office/powerpoint/2019/9/main/command">
                <pc:docMk/>
                <pc:sldMk cId="0" sldId="256"/>
                <pc2:cmMk id="{FAF6342D-8B30-44A2-BB09-D03A2B8E9B1E}"/>
              </pc2:cmMkLst>
            </pc226:cmChg>
          </p:ext>
        </pc:extLst>
      </pc:sldChg>
      <pc:sldChg chg="modSp mod">
        <pc:chgData name="Cecile Dudit" userId="56a1d318-32a4-45ea-b22c-a929c5e679c3" providerId="ADAL" clId="{EDE816D2-E503-4B49-BC7B-EA60748BBF91}" dt="2023-12-05T10:13:35.291" v="101" actId="113"/>
        <pc:sldMkLst>
          <pc:docMk/>
          <pc:sldMk cId="0" sldId="257"/>
        </pc:sldMkLst>
        <pc:spChg chg="mod">
          <ac:chgData name="Cecile Dudit" userId="56a1d318-32a4-45ea-b22c-a929c5e679c3" providerId="ADAL" clId="{EDE816D2-E503-4B49-BC7B-EA60748BBF91}" dt="2023-12-05T10:13:35.291" v="101" actId="113"/>
          <ac:spMkLst>
            <pc:docMk/>
            <pc:sldMk cId="0" sldId="257"/>
            <ac:spMk id="24" creationId="{7C071CDE-9E79-EF18-9FE7-43F3EC427A16}"/>
          </ac:spMkLst>
        </pc:spChg>
      </pc:sldChg>
    </pc:docChg>
  </pc:docChgLst>
  <pc:docChgLst>
    <pc:chgData name="Cecile Dudit" userId="56a1d318-32a4-45ea-b22c-a929c5e679c3" providerId="ADAL" clId="{95D693F1-1953-4853-BABF-ACCB4DC94D66}"/>
    <pc:docChg chg="modSld">
      <pc:chgData name="Cecile Dudit" userId="56a1d318-32a4-45ea-b22c-a929c5e679c3" providerId="ADAL" clId="{95D693F1-1953-4853-BABF-ACCB4DC94D66}" dt="2024-05-12T18:45:13.217" v="6" actId="20577"/>
      <pc:docMkLst>
        <pc:docMk/>
      </pc:docMkLst>
      <pc:sldChg chg="modSp mod">
        <pc:chgData name="Cecile Dudit" userId="56a1d318-32a4-45ea-b22c-a929c5e679c3" providerId="ADAL" clId="{95D693F1-1953-4853-BABF-ACCB4DC94D66}" dt="2024-05-12T18:45:13.217" v="6" actId="20577"/>
        <pc:sldMkLst>
          <pc:docMk/>
          <pc:sldMk cId="0" sldId="259"/>
        </pc:sldMkLst>
        <pc:spChg chg="mod">
          <ac:chgData name="Cecile Dudit" userId="56a1d318-32a4-45ea-b22c-a929c5e679c3" providerId="ADAL" clId="{95D693F1-1953-4853-BABF-ACCB4DC94D66}" dt="2024-05-12T18:45:13.217" v="6" actId="20577"/>
          <ac:spMkLst>
            <pc:docMk/>
            <pc:sldMk cId="0" sldId="259"/>
            <ac:spMk id="12" creationId="{89913131-BE92-5CF7-3F16-5B28E7A0173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69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institut-ozanam.org/wp-content/uploads/2024/05/Dissertation_CRPE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craimbourg@ec44.fr" TargetMode="External"/><Relationship Id="rId4" Type="http://schemas.openxmlformats.org/officeDocument/2006/relationships/hyperlink" Target="https://www.askabox.fr/repondre.php?s=469427&amp;r=SPkGPcHpey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99CCFF">
              <a:alpha val="74902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6" name="Text 2"/>
          <p:cNvSpPr/>
          <p:nvPr/>
        </p:nvSpPr>
        <p:spPr>
          <a:xfrm>
            <a:off x="5896610" y="484108"/>
            <a:ext cx="80451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Préparez </a:t>
            </a: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efficacement l’écrit de français </a:t>
            </a:r>
            <a:r>
              <a:rPr lang="fr-FR" sz="2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du CRPE 2025</a:t>
            </a:r>
            <a:endParaRPr lang="fr-FR" sz="2400" dirty="0"/>
          </a:p>
        </p:txBody>
      </p:sp>
      <p:sp>
        <p:nvSpPr>
          <p:cNvPr id="7" name="Shape 3"/>
          <p:cNvSpPr/>
          <p:nvPr/>
        </p:nvSpPr>
        <p:spPr>
          <a:xfrm>
            <a:off x="6319599" y="62504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9" name="Text 4"/>
          <p:cNvSpPr/>
          <p:nvPr/>
        </p:nvSpPr>
        <p:spPr>
          <a:xfrm>
            <a:off x="6791218" y="6717863"/>
            <a:ext cx="4746661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2"/>
              </a:lnSpc>
              <a:buNone/>
            </a:pPr>
            <a:r>
              <a:rPr lang="fr-FR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INSTITUT SUPERIEUR OZANAM </a:t>
            </a:r>
          </a:p>
          <a:p>
            <a:pPr marL="0" indent="0" algn="ctr">
              <a:lnSpc>
                <a:spcPts val="3062"/>
              </a:lnSpc>
              <a:buNone/>
            </a:pPr>
            <a:r>
              <a:rPr lang="fr-FR" sz="2187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ISFEC NANTES</a:t>
            </a:r>
            <a:endParaRPr lang="fr-FR" sz="2187" dirty="0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54CD0935-6F4F-A83C-5585-24FA0F84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4" name="Image 3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9E83C23B-B9A2-0D8A-7666-1A20DCD2FA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061248-CB35-85FC-FDAB-AA3F52CEDA4D}"/>
              </a:ext>
            </a:extLst>
          </p:cNvPr>
          <p:cNvSpPr txBox="1"/>
          <p:nvPr/>
        </p:nvSpPr>
        <p:spPr>
          <a:xfrm>
            <a:off x="6709956" y="1631400"/>
            <a:ext cx="6238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Réussissez la dissertation de l’épreuve de français du CRPE!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035" y="-3533"/>
            <a:ext cx="14630400" cy="8229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2284"/>
            <a:ext cx="14630400" cy="2744391"/>
          </a:xfrm>
          <a:prstGeom prst="rect">
            <a:avLst/>
          </a:prstGeom>
          <a:gradFill>
            <a:gsLst>
              <a:gs pos="46000">
                <a:schemeClr val="accent1">
                  <a:lumMod val="5000"/>
                  <a:lumOff val="95000"/>
                </a:schemeClr>
              </a:gs>
              <a:gs pos="6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Shape 2"/>
          <p:cNvSpPr/>
          <p:nvPr/>
        </p:nvSpPr>
        <p:spPr>
          <a:xfrm>
            <a:off x="1044874" y="3436442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 flipH="1">
            <a:off x="1190150" y="3398704"/>
            <a:ext cx="158591" cy="1363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593" dirty="0"/>
          </a:p>
        </p:txBody>
      </p:sp>
      <p:sp>
        <p:nvSpPr>
          <p:cNvPr id="8" name="Text 4"/>
          <p:cNvSpPr/>
          <p:nvPr/>
        </p:nvSpPr>
        <p:spPr>
          <a:xfrm>
            <a:off x="1897161" y="3428762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fr-FR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OBJECTIFS</a:t>
            </a:r>
            <a:endParaRPr lang="en-US" sz="2161" dirty="0"/>
          </a:p>
        </p:txBody>
      </p:sp>
      <p:sp>
        <p:nvSpPr>
          <p:cNvPr id="9" name="Text 5"/>
          <p:cNvSpPr/>
          <p:nvPr/>
        </p:nvSpPr>
        <p:spPr>
          <a:xfrm>
            <a:off x="662206" y="4114799"/>
            <a:ext cx="3918028" cy="28665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ct val="107000"/>
              </a:lnSpc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Mobiliser, en situation, les outils d’analyse d’un texte littéraire, au service de son exploitation dans le cadre de la dissertation. </a:t>
            </a:r>
          </a:p>
          <a:p>
            <a:pPr lvl="0">
              <a:lnSpc>
                <a:spcPct val="107000"/>
              </a:lnSpc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Construire des repères méthodologiques « stables » relatifs aux attendus du concours </a:t>
            </a:r>
          </a:p>
          <a:p>
            <a:pPr lvl="0">
              <a:lnSpc>
                <a:spcPct val="107000"/>
              </a:lnSpc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S’entrainer à rédiger en tenant compte de ces mêmes critères.</a:t>
            </a:r>
          </a:p>
        </p:txBody>
      </p:sp>
      <p:sp>
        <p:nvSpPr>
          <p:cNvPr id="10" name="Shape 6"/>
          <p:cNvSpPr/>
          <p:nvPr/>
        </p:nvSpPr>
        <p:spPr>
          <a:xfrm>
            <a:off x="4331787" y="3518833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4526891" y="3560028"/>
            <a:ext cx="176332" cy="4115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593" dirty="0"/>
          </a:p>
        </p:txBody>
      </p:sp>
      <p:sp>
        <p:nvSpPr>
          <p:cNvPr id="12" name="Text 8"/>
          <p:cNvSpPr/>
          <p:nvPr/>
        </p:nvSpPr>
        <p:spPr>
          <a:xfrm>
            <a:off x="5393782" y="3534921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DUREE</a:t>
            </a:r>
            <a:endParaRPr lang="en-US" sz="2161" dirty="0"/>
          </a:p>
        </p:txBody>
      </p:sp>
      <p:sp>
        <p:nvSpPr>
          <p:cNvPr id="13" name="Text 9"/>
          <p:cNvSpPr/>
          <p:nvPr/>
        </p:nvSpPr>
        <p:spPr>
          <a:xfrm>
            <a:off x="5353913" y="4196264"/>
            <a:ext cx="905345" cy="1303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18 h 00</a:t>
            </a:r>
            <a:endParaRPr lang="en-US" sz="1729" dirty="0"/>
          </a:p>
        </p:txBody>
      </p:sp>
      <p:sp>
        <p:nvSpPr>
          <p:cNvPr id="14" name="Shape 10"/>
          <p:cNvSpPr/>
          <p:nvPr/>
        </p:nvSpPr>
        <p:spPr>
          <a:xfrm>
            <a:off x="6803175" y="3510852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 11"/>
          <p:cNvSpPr/>
          <p:nvPr/>
        </p:nvSpPr>
        <p:spPr>
          <a:xfrm>
            <a:off x="6894522" y="3534921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593" dirty="0"/>
          </a:p>
        </p:txBody>
      </p:sp>
      <p:sp>
        <p:nvSpPr>
          <p:cNvPr id="16" name="Text 12"/>
          <p:cNvSpPr/>
          <p:nvPr/>
        </p:nvSpPr>
        <p:spPr>
          <a:xfrm>
            <a:off x="7806243" y="3510226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TARIF </a:t>
            </a:r>
            <a:endParaRPr lang="en-US" sz="2161" dirty="0"/>
          </a:p>
        </p:txBody>
      </p:sp>
      <p:sp>
        <p:nvSpPr>
          <p:cNvPr id="17" name="Text 13"/>
          <p:cNvSpPr/>
          <p:nvPr/>
        </p:nvSpPr>
        <p:spPr>
          <a:xfrm>
            <a:off x="9810869" y="5692854"/>
            <a:ext cx="2411849" cy="1053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endParaRPr lang="en-US" sz="1729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9589956-90DE-01C3-CCD2-485487FCF893}"/>
              </a:ext>
            </a:extLst>
          </p:cNvPr>
          <p:cNvSpPr/>
          <p:nvPr/>
        </p:nvSpPr>
        <p:spPr>
          <a:xfrm rot="20878707">
            <a:off x="709577" y="737877"/>
            <a:ext cx="6960892" cy="1187834"/>
          </a:xfrm>
          <a:prstGeom prst="roundRect">
            <a:avLst/>
          </a:prstGeom>
          <a:noFill/>
          <a:ln w="349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 formateurs expérimentés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Une session en petit groupe qui permet l’accompagnement </a:t>
            </a:r>
            <a:r>
              <a:rPr lang="fr-FR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chacun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B6100C37-8FE6-62DF-3DE4-D27B6C3DB1DD}"/>
              </a:ext>
            </a:extLst>
          </p:cNvPr>
          <p:cNvSpPr/>
          <p:nvPr/>
        </p:nvSpPr>
        <p:spPr>
          <a:xfrm>
            <a:off x="9591318" y="5512287"/>
            <a:ext cx="2411849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endParaRPr lang="en-US" sz="1729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7C071CDE-9E79-EF18-9FE7-43F3EC427A16}"/>
              </a:ext>
            </a:extLst>
          </p:cNvPr>
          <p:cNvSpPr/>
          <p:nvPr/>
        </p:nvSpPr>
        <p:spPr>
          <a:xfrm>
            <a:off x="7540530" y="4253065"/>
            <a:ext cx="2943273" cy="918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66"/>
              </a:lnSpc>
            </a:pPr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243 euros</a:t>
            </a:r>
          </a:p>
          <a:p>
            <a:pPr marL="0" indent="0">
              <a:lnSpc>
                <a:spcPts val="2766"/>
              </a:lnSpc>
              <a:buNone/>
            </a:pPr>
            <a:endParaRPr lang="fr-FR" sz="1729" b="1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pPr marL="0" indent="0">
              <a:lnSpc>
                <a:spcPts val="2766"/>
              </a:lnSpc>
              <a:buNone/>
            </a:pPr>
            <a:r>
              <a:rPr lang="fr-FR" sz="1729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endParaRPr lang="en-US" sz="1729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FD09212-D0C3-B8DB-83F6-108A0DC27DC3}"/>
              </a:ext>
            </a:extLst>
          </p:cNvPr>
          <p:cNvSpPr txBox="1"/>
          <p:nvPr/>
        </p:nvSpPr>
        <p:spPr>
          <a:xfrm>
            <a:off x="10664861" y="3998950"/>
            <a:ext cx="3389094" cy="249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Cette formation s'adresse aux personnes souhaitant se présenter au Concours de Recrutement de Professeurs des Écoles (CRPE) et qui ont besoin d'une préparation efficace.</a:t>
            </a:r>
          </a:p>
          <a:p>
            <a:r>
              <a:rPr lang="fr-FR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Les participants doivent satisfaire aux exigences d’inscription du CRPE.</a:t>
            </a:r>
          </a:p>
          <a:p>
            <a:endParaRPr lang="fr-FR" dirty="0"/>
          </a:p>
        </p:txBody>
      </p:sp>
      <p:sp>
        <p:nvSpPr>
          <p:cNvPr id="26" name="Shape 6">
            <a:extLst>
              <a:ext uri="{FF2B5EF4-FFF2-40B4-BE49-F238E27FC236}">
                <a16:creationId xmlns:a16="http://schemas.microsoft.com/office/drawing/2014/main" id="{F9BD4B97-7E5F-86F8-5626-4F3E414B6596}"/>
              </a:ext>
            </a:extLst>
          </p:cNvPr>
          <p:cNvSpPr/>
          <p:nvPr/>
        </p:nvSpPr>
        <p:spPr>
          <a:xfrm>
            <a:off x="10727168" y="3424335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 11">
            <a:extLst>
              <a:ext uri="{FF2B5EF4-FFF2-40B4-BE49-F238E27FC236}">
                <a16:creationId xmlns:a16="http://schemas.microsoft.com/office/drawing/2014/main" id="{4100916B-A265-CCE5-AB8A-49BF8411E522}"/>
              </a:ext>
            </a:extLst>
          </p:cNvPr>
          <p:cNvSpPr/>
          <p:nvPr/>
        </p:nvSpPr>
        <p:spPr>
          <a:xfrm>
            <a:off x="10814207" y="3398704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2593" dirty="0"/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F814234A-D198-3B62-C039-F4C68A11B94F}"/>
              </a:ext>
            </a:extLst>
          </p:cNvPr>
          <p:cNvSpPr/>
          <p:nvPr/>
        </p:nvSpPr>
        <p:spPr>
          <a:xfrm>
            <a:off x="11499364" y="3352018"/>
            <a:ext cx="2411849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POUR QUI ? </a:t>
            </a:r>
          </a:p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PRE REQUIS ?</a:t>
            </a:r>
            <a:endParaRPr lang="en-US" sz="2161" dirty="0"/>
          </a:p>
        </p:txBody>
      </p:sp>
      <p:sp>
        <p:nvSpPr>
          <p:cNvPr id="29" name="Shape 10">
            <a:extLst>
              <a:ext uri="{FF2B5EF4-FFF2-40B4-BE49-F238E27FC236}">
                <a16:creationId xmlns:a16="http://schemas.microsoft.com/office/drawing/2014/main" id="{6757F710-0F21-8C2D-7C11-717874366323}"/>
              </a:ext>
            </a:extLst>
          </p:cNvPr>
          <p:cNvSpPr/>
          <p:nvPr/>
        </p:nvSpPr>
        <p:spPr>
          <a:xfrm>
            <a:off x="4806863" y="6423234"/>
            <a:ext cx="555043" cy="493989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Shape 10">
            <a:extLst>
              <a:ext uri="{FF2B5EF4-FFF2-40B4-BE49-F238E27FC236}">
                <a16:creationId xmlns:a16="http://schemas.microsoft.com/office/drawing/2014/main" id="{D6727CA0-A1F9-F195-5825-96349CD3E93E}"/>
              </a:ext>
            </a:extLst>
          </p:cNvPr>
          <p:cNvSpPr/>
          <p:nvPr/>
        </p:nvSpPr>
        <p:spPr>
          <a:xfrm>
            <a:off x="7266091" y="6423235"/>
            <a:ext cx="493990" cy="493990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55F1D736-7D43-E07D-C94B-A78570044EA8}"/>
              </a:ext>
            </a:extLst>
          </p:cNvPr>
          <p:cNvSpPr/>
          <p:nvPr/>
        </p:nvSpPr>
        <p:spPr>
          <a:xfrm>
            <a:off x="4996008" y="6437261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5</a:t>
            </a:r>
            <a:endParaRPr lang="en-US" sz="2593" dirty="0"/>
          </a:p>
        </p:txBody>
      </p:sp>
      <p:sp>
        <p:nvSpPr>
          <p:cNvPr id="32" name="Text 11">
            <a:extLst>
              <a:ext uri="{FF2B5EF4-FFF2-40B4-BE49-F238E27FC236}">
                <a16:creationId xmlns:a16="http://schemas.microsoft.com/office/drawing/2014/main" id="{615ACB2B-B0F9-AFBF-8DEB-858F4506EC09}"/>
              </a:ext>
            </a:extLst>
          </p:cNvPr>
          <p:cNvSpPr/>
          <p:nvPr/>
        </p:nvSpPr>
        <p:spPr>
          <a:xfrm>
            <a:off x="7386735" y="6423235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6</a:t>
            </a:r>
            <a:endParaRPr lang="en-US" sz="2593" dirty="0"/>
          </a:p>
        </p:txBody>
      </p:sp>
      <p:sp>
        <p:nvSpPr>
          <p:cNvPr id="33" name="Text 8">
            <a:extLst>
              <a:ext uri="{FF2B5EF4-FFF2-40B4-BE49-F238E27FC236}">
                <a16:creationId xmlns:a16="http://schemas.microsoft.com/office/drawing/2014/main" id="{40643988-9CA8-749B-C83E-185338CD4042}"/>
              </a:ext>
            </a:extLst>
          </p:cNvPr>
          <p:cNvSpPr/>
          <p:nvPr/>
        </p:nvSpPr>
        <p:spPr>
          <a:xfrm>
            <a:off x="5511109" y="6480036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EFFECTIF</a:t>
            </a:r>
            <a:endParaRPr lang="en-US" sz="2161" dirty="0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226C3378-8152-ABF6-44F5-F70A2BF6255E}"/>
              </a:ext>
            </a:extLst>
          </p:cNvPr>
          <p:cNvSpPr/>
          <p:nvPr/>
        </p:nvSpPr>
        <p:spPr>
          <a:xfrm>
            <a:off x="7876564" y="6487374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MATERIEL</a:t>
            </a:r>
            <a:endParaRPr lang="en-US" sz="2161" dirty="0"/>
          </a:p>
        </p:txBody>
      </p:sp>
      <p:sp>
        <p:nvSpPr>
          <p:cNvPr id="35" name="Shape 10">
            <a:extLst>
              <a:ext uri="{FF2B5EF4-FFF2-40B4-BE49-F238E27FC236}">
                <a16:creationId xmlns:a16="http://schemas.microsoft.com/office/drawing/2014/main" id="{B0EC8C54-9C9C-1D04-812B-BE0B122AD213}"/>
              </a:ext>
            </a:extLst>
          </p:cNvPr>
          <p:cNvSpPr/>
          <p:nvPr/>
        </p:nvSpPr>
        <p:spPr>
          <a:xfrm>
            <a:off x="9813779" y="6487374"/>
            <a:ext cx="555043" cy="493989"/>
          </a:xfrm>
          <a:prstGeom prst="roundRect">
            <a:avLst>
              <a:gd name="adj" fmla="val 20000"/>
            </a:avLst>
          </a:prstGeom>
          <a:solidFill>
            <a:schemeClr val="accent6"/>
          </a:solidFill>
          <a:ln w="13692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 11">
            <a:extLst>
              <a:ext uri="{FF2B5EF4-FFF2-40B4-BE49-F238E27FC236}">
                <a16:creationId xmlns:a16="http://schemas.microsoft.com/office/drawing/2014/main" id="{6E4FC3DC-3743-B8F8-E501-8D3558C0BD5B}"/>
              </a:ext>
            </a:extLst>
          </p:cNvPr>
          <p:cNvSpPr/>
          <p:nvPr/>
        </p:nvSpPr>
        <p:spPr>
          <a:xfrm>
            <a:off x="9965998" y="6499562"/>
            <a:ext cx="276021" cy="4939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593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7</a:t>
            </a:r>
            <a:endParaRPr lang="en-US" sz="2593" dirty="0"/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C5EEDCAD-5441-7604-26BA-EBBB17D8A0C0}"/>
              </a:ext>
            </a:extLst>
          </p:cNvPr>
          <p:cNvSpPr/>
          <p:nvPr/>
        </p:nvSpPr>
        <p:spPr>
          <a:xfrm>
            <a:off x="10595976" y="6512745"/>
            <a:ext cx="2268974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161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</a:rPr>
              <a:t>LIEU</a:t>
            </a:r>
            <a:endParaRPr lang="en-US" sz="2161" dirty="0"/>
          </a:p>
        </p:txBody>
      </p:sp>
      <p:sp>
        <p:nvSpPr>
          <p:cNvPr id="39" name="Text 9">
            <a:extLst>
              <a:ext uri="{FF2B5EF4-FFF2-40B4-BE49-F238E27FC236}">
                <a16:creationId xmlns:a16="http://schemas.microsoft.com/office/drawing/2014/main" id="{B0927B25-FEA4-48BE-C0DC-EE55C8BA9EBC}"/>
              </a:ext>
            </a:extLst>
          </p:cNvPr>
          <p:cNvSpPr/>
          <p:nvPr/>
        </p:nvSpPr>
        <p:spPr>
          <a:xfrm>
            <a:off x="5490352" y="7048121"/>
            <a:ext cx="1334786" cy="755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Mini : 10</a:t>
            </a:r>
          </a:p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Max: 15</a:t>
            </a:r>
            <a:endParaRPr lang="en-US" sz="1729" dirty="0"/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85154C37-59C0-900D-A2D4-C4AD46E48B2C}"/>
              </a:ext>
            </a:extLst>
          </p:cNvPr>
          <p:cNvSpPr/>
          <p:nvPr/>
        </p:nvSpPr>
        <p:spPr>
          <a:xfrm>
            <a:off x="7876564" y="7018622"/>
            <a:ext cx="1693324" cy="814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Ordinateur</a:t>
            </a: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/ </a:t>
            </a: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Tablette</a:t>
            </a:r>
            <a:endParaRPr lang="en-US" sz="1729" dirty="0"/>
          </a:p>
        </p:txBody>
      </p:sp>
      <p:sp>
        <p:nvSpPr>
          <p:cNvPr id="41" name="Text 9">
            <a:extLst>
              <a:ext uri="{FF2B5EF4-FFF2-40B4-BE49-F238E27FC236}">
                <a16:creationId xmlns:a16="http://schemas.microsoft.com/office/drawing/2014/main" id="{4C4C7375-D209-9914-9782-A6449374377D}"/>
              </a:ext>
            </a:extLst>
          </p:cNvPr>
          <p:cNvSpPr/>
          <p:nvPr/>
        </p:nvSpPr>
        <p:spPr>
          <a:xfrm>
            <a:off x="10595976" y="7046477"/>
            <a:ext cx="1591485" cy="5615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6"/>
              </a:lnSpc>
              <a:buNone/>
            </a:pP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À </a:t>
            </a:r>
            <a:r>
              <a:rPr lang="en-US" sz="1729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l’ISO</a:t>
            </a:r>
            <a:r>
              <a:rPr lang="en-US" sz="1729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à Nantes</a:t>
            </a:r>
            <a:endParaRPr lang="en-US" sz="1729" dirty="0"/>
          </a:p>
        </p:txBody>
      </p:sp>
      <p:pic>
        <p:nvPicPr>
          <p:cNvPr id="3" name="Image 2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FAC6DD08-9936-77AE-ADA4-0E00FCD0A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905766" y="3820637"/>
            <a:ext cx="5151238" cy="3783330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3"/>
          <p:cNvSpPr/>
          <p:nvPr/>
        </p:nvSpPr>
        <p:spPr>
          <a:xfrm>
            <a:off x="942629" y="38412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fr-FR" sz="240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Descriptif </a:t>
            </a:r>
          </a:p>
        </p:txBody>
      </p:sp>
      <p:sp>
        <p:nvSpPr>
          <p:cNvPr id="8" name="Text 4"/>
          <p:cNvSpPr/>
          <p:nvPr/>
        </p:nvSpPr>
        <p:spPr>
          <a:xfrm>
            <a:off x="1111374" y="4227919"/>
            <a:ext cx="4517530" cy="31743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formation "Préparation CRPE" est conçue pour préparer les candidats au Concours de Recrutement de Professeurs des Écoles (CRPE). Elle vise à fournir aux participants les connaissances et outils méthodologiques nécessaires pour réussir l'épreuve écrite de français (compréhension/analyse du texte de référence et dissertation).</a:t>
            </a:r>
          </a:p>
        </p:txBody>
      </p:sp>
      <p:sp>
        <p:nvSpPr>
          <p:cNvPr id="9" name="Shape 5"/>
          <p:cNvSpPr/>
          <p:nvPr/>
        </p:nvSpPr>
        <p:spPr>
          <a:xfrm>
            <a:off x="7315200" y="3820637"/>
            <a:ext cx="5815173" cy="3898324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0" name="Text 6"/>
          <p:cNvSpPr/>
          <p:nvPr/>
        </p:nvSpPr>
        <p:spPr>
          <a:xfrm>
            <a:off x="7315200" y="3870801"/>
            <a:ext cx="47528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fr-FR" sz="2400" b="1" kern="0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Ce que vous ferez durant cette 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FD07B9C-EB35-33A5-A672-81FEFE0C7440}"/>
              </a:ext>
            </a:extLst>
          </p:cNvPr>
          <p:cNvSpPr txBox="1"/>
          <p:nvPr/>
        </p:nvSpPr>
        <p:spPr>
          <a:xfrm>
            <a:off x="7422077" y="1106443"/>
            <a:ext cx="5815173" cy="923330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Programme détaillé: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PROGRAMME DISSERTATION</a:t>
            </a:r>
            <a:endParaRPr lang="fr-FR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89A7A0E2-034B-2C69-41DC-E67B10188FCE}"/>
              </a:ext>
            </a:extLst>
          </p:cNvPr>
          <p:cNvSpPr/>
          <p:nvPr/>
        </p:nvSpPr>
        <p:spPr>
          <a:xfrm>
            <a:off x="905766" y="1008809"/>
            <a:ext cx="5151238" cy="1118599"/>
          </a:xfrm>
          <a:prstGeom prst="roundRect">
            <a:avLst>
              <a:gd name="adj" fmla="val 5707"/>
            </a:avLst>
          </a:prstGeom>
          <a:solidFill>
            <a:srgbClr val="A9D18E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algn="ctr"/>
            <a:endParaRPr lang="fr-FR" dirty="0"/>
          </a:p>
          <a:p>
            <a:pPr algn="ctr"/>
            <a:r>
              <a:rPr lang="fr-FR" dirty="0"/>
              <a:t>FORMATRICE : C. Najm formatrice de l’ISFEC en français </a:t>
            </a:r>
          </a:p>
        </p:txBody>
      </p:sp>
      <p:pic>
        <p:nvPicPr>
          <p:cNvPr id="11" name="Image 10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C17B44C3-F530-063A-4805-F14DF526A6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9665CA3-F981-FD56-E295-575440E2394D}"/>
              </a:ext>
            </a:extLst>
          </p:cNvPr>
          <p:cNvSpPr txBox="1"/>
          <p:nvPr/>
        </p:nvSpPr>
        <p:spPr>
          <a:xfrm>
            <a:off x="7422077" y="4335417"/>
            <a:ext cx="5601417" cy="329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 vous entrainerez </a:t>
            </a: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à l’analyse de textes littéraires, autour de formes et genres littéraires variés en lien avec les attendus du concours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rédigerez </a:t>
            </a: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des dissertations, selon des modalités variées, variables et ajustées aux besoins individuels, alternant phases individuelles et collectives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</a:t>
            </a:r>
            <a:r>
              <a:rPr lang="fr-FR" sz="1750" b="1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co-construirez</a:t>
            </a:r>
            <a:r>
              <a:rPr lang="fr-FR" sz="175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</a:t>
            </a: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des corpus de références (au service de l’argumentation dans la dissertation)</a:t>
            </a:r>
          </a:p>
          <a:p>
            <a:pPr marL="0" indent="0">
              <a:lnSpc>
                <a:spcPts val="2799"/>
              </a:lnSpc>
              <a:buNone/>
            </a:pPr>
            <a:r>
              <a:rPr lang="fr-FR" sz="1750" b="1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Vous travaillerez</a:t>
            </a: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 sur vos </a:t>
            </a: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propres écrits afin de les améliorer.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906" y="21075"/>
            <a:ext cx="14630400" cy="8229600"/>
          </a:xfrm>
          <a:prstGeom prst="rect">
            <a:avLst/>
          </a:prstGeom>
          <a:solidFill>
            <a:srgbClr val="99CC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1"/>
          <p:cNvSpPr/>
          <p:nvPr/>
        </p:nvSpPr>
        <p:spPr>
          <a:xfrm>
            <a:off x="2291358" y="1816298"/>
            <a:ext cx="6012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Le processus d'inscription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1. Candidature en ligne</a:t>
            </a:r>
            <a:endParaRPr lang="en-US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2096428" y="4456509"/>
            <a:ext cx="318756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Remplissez le formulaire d'inscription sur le lien suivant</a:t>
            </a:r>
            <a:r>
              <a:rPr lang="fr-FR" sz="1750" kern="0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: </a:t>
            </a:r>
            <a:r>
              <a:rPr lang="fr-FR" sz="1400" b="0" i="0">
                <a:effectLst/>
                <a:latin typeface="Open Sans" panose="020B0606030504020204" pitchFamily="34" charset="0"/>
                <a:hlinkClick r:id="rId4"/>
              </a:rPr>
              <a:t>lien inscription dissertation</a:t>
            </a:r>
            <a:endParaRPr lang="fr-FR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2. Une réponse 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4456509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Vous recevrez la confirmation de votre inscription au regard des places disponibles avec un lien pour le régalement.</a:t>
            </a:r>
            <a:endParaRPr lang="fr-FR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3. Un règlement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445650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Votre place sera réservée lors du paiement en ligne.</a:t>
            </a:r>
            <a:endParaRPr lang="fr-FR" sz="1750" dirty="0"/>
          </a:p>
        </p:txBody>
      </p:sp>
      <p:sp>
        <p:nvSpPr>
          <p:cNvPr id="12" name="Text 3">
            <a:extLst>
              <a:ext uri="{FF2B5EF4-FFF2-40B4-BE49-F238E27FC236}">
                <a16:creationId xmlns:a16="http://schemas.microsoft.com/office/drawing/2014/main" id="{89913131-BE92-5CF7-3F16-5B28E7A01731}"/>
              </a:ext>
            </a:extLst>
          </p:cNvPr>
          <p:cNvSpPr/>
          <p:nvPr/>
        </p:nvSpPr>
        <p:spPr>
          <a:xfrm>
            <a:off x="2348389" y="6459676"/>
            <a:ext cx="6961710" cy="1279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Adaptation de la formation aux personnes en situation de handicap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r>
              <a:rPr lang="fr-FR" sz="1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Nous mettons en place les moyens nécessaires pour adapter la formation aux personnes en situation de handicap, en fonction de leurs besoins spécifiques. Nous vous invitons à nous contacter pour discuter des modalités d'adaptation</a:t>
            </a:r>
            <a:r>
              <a:rPr lang="fr-FR" sz="1400" kern="0" spc="-35" dirty="0">
                <a:solidFill>
                  <a:srgbClr val="000000"/>
                </a:solidFill>
                <a:latin typeface="Times New Roman" panose="02020603050405020304" pitchFamily="18" charset="0"/>
                <a:ea typeface="Source Sans Pro" pitchFamily="34" charset="-122"/>
              </a:rPr>
              <a:t>: </a:t>
            </a:r>
            <a:r>
              <a:rPr lang="fr-FR" sz="1400" kern="0" spc="-35" dirty="0">
                <a:solidFill>
                  <a:srgbClr val="000000"/>
                </a:solidFill>
                <a:latin typeface="Times New Roman" panose="02020603050405020304" pitchFamily="18" charset="0"/>
                <a:ea typeface="Source Sans Pro" pitchFamily="34" charset="-122"/>
                <a:hlinkClick r:id="rId5"/>
              </a:rPr>
              <a:t>craimbourg@ec44.fr</a:t>
            </a:r>
            <a:r>
              <a:rPr lang="fr-FR" sz="1400" kern="0" spc="-35" dirty="0">
                <a:solidFill>
                  <a:srgbClr val="000000"/>
                </a:solidFill>
                <a:latin typeface="Times New Roman" panose="02020603050405020304" pitchFamily="18" charset="0"/>
                <a:ea typeface="Source Sans Pro" pitchFamily="34" charset="-122"/>
              </a:rPr>
              <a:t>. 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 10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3475B502-DF96-2AEE-4332-A4324C3BA4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627" y="6525145"/>
            <a:ext cx="588400" cy="1108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418</Words>
  <Application>Microsoft Office PowerPoint</Application>
  <PresentationFormat>Personnalisé</PresentationFormat>
  <Paragraphs>59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adonis-web</vt:lpstr>
      <vt:lpstr>Aptos</vt:lpstr>
      <vt:lpstr>Arial</vt:lpstr>
      <vt:lpstr>Calibri</vt:lpstr>
      <vt:lpstr>Open Sans</vt:lpstr>
      <vt:lpstr>Source Sans Pro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Cécile Raimbourg</cp:lastModifiedBy>
  <cp:revision>23</cp:revision>
  <dcterms:created xsi:type="dcterms:W3CDTF">2023-12-01T15:34:02Z</dcterms:created>
  <dcterms:modified xsi:type="dcterms:W3CDTF">2024-05-21T11:48:54Z</dcterms:modified>
</cp:coreProperties>
</file>